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35"/>
  </p:notesMasterIdLst>
  <p:handoutMasterIdLst>
    <p:handoutMasterId r:id="rId136"/>
  </p:handoutMasterIdLst>
  <p:sldIdLst>
    <p:sldId id="2147479775" r:id="rId5"/>
    <p:sldId id="2147479776" r:id="rId6"/>
    <p:sldId id="2147479793" r:id="rId7"/>
    <p:sldId id="2147479731" r:id="rId8"/>
    <p:sldId id="2147479791" r:id="rId9"/>
    <p:sldId id="310" r:id="rId10"/>
    <p:sldId id="2147479792" r:id="rId11"/>
    <p:sldId id="2147479710" r:id="rId12"/>
    <p:sldId id="2147479733" r:id="rId13"/>
    <p:sldId id="2147479762" r:id="rId14"/>
    <p:sldId id="2147479769" r:id="rId15"/>
    <p:sldId id="2147479734" r:id="rId16"/>
    <p:sldId id="2147479735" r:id="rId17"/>
    <p:sldId id="2147479768" r:id="rId18"/>
    <p:sldId id="2147479752" r:id="rId19"/>
    <p:sldId id="2147479709" r:id="rId20"/>
    <p:sldId id="2147479761" r:id="rId21"/>
    <p:sldId id="2147479794" r:id="rId22"/>
    <p:sldId id="2147479706" r:id="rId23"/>
    <p:sldId id="2147479745" r:id="rId24"/>
    <p:sldId id="2147479712" r:id="rId25"/>
    <p:sldId id="2147479749" r:id="rId26"/>
    <p:sldId id="2147479795" r:id="rId27"/>
    <p:sldId id="2147479718" r:id="rId28"/>
    <p:sldId id="2147479742" r:id="rId29"/>
    <p:sldId id="2147479743" r:id="rId30"/>
    <p:sldId id="2147479855" r:id="rId31"/>
    <p:sldId id="2147479822" r:id="rId32"/>
    <p:sldId id="2147479833" r:id="rId33"/>
    <p:sldId id="2147479717" r:id="rId34"/>
    <p:sldId id="2147479730" r:id="rId35"/>
    <p:sldId id="2147479765" r:id="rId36"/>
    <p:sldId id="2147479755" r:id="rId37"/>
    <p:sldId id="2147479721" r:id="rId38"/>
    <p:sldId id="2147479830" r:id="rId39"/>
    <p:sldId id="2147479831" r:id="rId40"/>
    <p:sldId id="2147479832" r:id="rId41"/>
    <p:sldId id="2147479722" r:id="rId42"/>
    <p:sldId id="2147479746" r:id="rId43"/>
    <p:sldId id="2147479750" r:id="rId44"/>
    <p:sldId id="2147479770" r:id="rId45"/>
    <p:sldId id="2147479804" r:id="rId46"/>
    <p:sldId id="2147479723" r:id="rId47"/>
    <p:sldId id="2147479747" r:id="rId48"/>
    <p:sldId id="2147479748" r:id="rId49"/>
    <p:sldId id="2147479805" r:id="rId50"/>
    <p:sldId id="2147479751" r:id="rId51"/>
    <p:sldId id="2147479754" r:id="rId52"/>
    <p:sldId id="2147479835" r:id="rId53"/>
    <p:sldId id="2147479838" r:id="rId54"/>
    <p:sldId id="2147479836" r:id="rId55"/>
    <p:sldId id="2147479839" r:id="rId56"/>
    <p:sldId id="2147479837" r:id="rId57"/>
    <p:sldId id="2147479856" r:id="rId58"/>
    <p:sldId id="2147479823" r:id="rId59"/>
    <p:sldId id="2147479834" r:id="rId60"/>
    <p:sldId id="2147479797" r:id="rId61"/>
    <p:sldId id="2147479840" r:id="rId62"/>
    <p:sldId id="2147479798" r:id="rId63"/>
    <p:sldId id="2147479819" r:id="rId64"/>
    <p:sldId id="2147479842" r:id="rId65"/>
    <p:sldId id="2147479843" r:id="rId66"/>
    <p:sldId id="2147479841" r:id="rId67"/>
    <p:sldId id="2147479852" r:id="rId68"/>
    <p:sldId id="2147479853" r:id="rId69"/>
    <p:sldId id="2147479854" r:id="rId70"/>
    <p:sldId id="2147479871" r:id="rId71"/>
    <p:sldId id="2147479803" r:id="rId72"/>
    <p:sldId id="2147479799" r:id="rId73"/>
    <p:sldId id="2147479858" r:id="rId74"/>
    <p:sldId id="2147479859" r:id="rId75"/>
    <p:sldId id="2147479857" r:id="rId76"/>
    <p:sldId id="2147479860" r:id="rId77"/>
    <p:sldId id="2147479861" r:id="rId78"/>
    <p:sldId id="2147479870" r:id="rId79"/>
    <p:sldId id="2147479824" r:id="rId80"/>
    <p:sldId id="2147479845" r:id="rId81"/>
    <p:sldId id="2147479846" r:id="rId82"/>
    <p:sldId id="2147479847" r:id="rId83"/>
    <p:sldId id="4626" r:id="rId84"/>
    <p:sldId id="2147479848" r:id="rId85"/>
    <p:sldId id="2147479692" r:id="rId86"/>
    <p:sldId id="2147479771" r:id="rId87"/>
    <p:sldId id="2147479753" r:id="rId88"/>
    <p:sldId id="2147479849" r:id="rId89"/>
    <p:sldId id="2147479758" r:id="rId90"/>
    <p:sldId id="2147479766" r:id="rId91"/>
    <p:sldId id="2147479821" r:id="rId92"/>
    <p:sldId id="2147479757" r:id="rId93"/>
    <p:sldId id="2147479694" r:id="rId94"/>
    <p:sldId id="2147479759" r:id="rId95"/>
    <p:sldId id="2147479693" r:id="rId96"/>
    <p:sldId id="2147479850" r:id="rId97"/>
    <p:sldId id="2147479851" r:id="rId98"/>
    <p:sldId id="2147479695" r:id="rId99"/>
    <p:sldId id="2147479872" r:id="rId100"/>
    <p:sldId id="2147479825" r:id="rId101"/>
    <p:sldId id="2147479873" r:id="rId102"/>
    <p:sldId id="2147479864" r:id="rId103"/>
    <p:sldId id="2147479773" r:id="rId104"/>
    <p:sldId id="2147479772" r:id="rId105"/>
    <p:sldId id="2147479816" r:id="rId106"/>
    <p:sldId id="2147479774" r:id="rId107"/>
    <p:sldId id="2147479866" r:id="rId108"/>
    <p:sldId id="2147479865" r:id="rId109"/>
    <p:sldId id="2147479868" r:id="rId110"/>
    <p:sldId id="2147479867" r:id="rId111"/>
    <p:sldId id="2147479817" r:id="rId112"/>
    <p:sldId id="2147479818" r:id="rId113"/>
    <p:sldId id="2147479869" r:id="rId114"/>
    <p:sldId id="2147479826" r:id="rId115"/>
    <p:sldId id="2147479862" r:id="rId116"/>
    <p:sldId id="2147479814" r:id="rId117"/>
    <p:sldId id="2147479807" r:id="rId118"/>
    <p:sldId id="2147479813" r:id="rId119"/>
    <p:sldId id="2147479810" r:id="rId120"/>
    <p:sldId id="2147479811" r:id="rId121"/>
    <p:sldId id="2147479812" r:id="rId122"/>
    <p:sldId id="2147479827" r:id="rId123"/>
    <p:sldId id="2147479863" r:id="rId124"/>
    <p:sldId id="2147479809" r:id="rId125"/>
    <p:sldId id="2147479828" r:id="rId126"/>
    <p:sldId id="2147468681" r:id="rId127"/>
    <p:sldId id="2147479829" r:id="rId128"/>
    <p:sldId id="2147479777" r:id="rId129"/>
    <p:sldId id="2147479778" r:id="rId130"/>
    <p:sldId id="2147479779" r:id="rId131"/>
    <p:sldId id="2147479780" r:id="rId132"/>
    <p:sldId id="2147479783" r:id="rId133"/>
    <p:sldId id="2147479784" r:id="rId13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03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microsoft.com/office/2018/10/relationships/authors" Target="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3/20/2024 8:55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4.png"/><Relationship Id="rId7" Type="http://schemas.openxmlformats.org/officeDocument/2006/relationships/image" Target="../media/image13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3.png"/><Relationship Id="rId4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onelake/onelake-api-parity" TargetMode="External"/><Relationship Id="rId2" Type="http://schemas.openxmlformats.org/officeDocument/2006/relationships/hyperlink" Target="https://learn.microsoft.com/en-us/fabric/onelake/onelake-access-ap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azure/storage/blobs/data-lake-storage-directory-file-acl-dotnet?tabs=azure-ad" TargetMode="External"/><Relationship Id="rId4" Type="http://schemas.openxmlformats.org/officeDocument/2006/relationships/hyperlink" Target="Use%20Python%20to%20manage%20files%20and%20folders%20in%20Microsoft%20OneLake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fabric/onelake/onelake-api-parity" TargetMode="External"/><Relationship Id="rId4" Type="http://schemas.openxmlformats.org/officeDocument/2006/relationships/hyperlink" Target="https://learn.microsoft.com/en-us/fabric/onelake/onelake-access-api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7.wmf"/><Relationship Id="rId3" Type="http://schemas.openxmlformats.org/officeDocument/2006/relationships/image" Target="../media/image172.svg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76.wmf"/><Relationship Id="rId5" Type="http://schemas.openxmlformats.org/officeDocument/2006/relationships/image" Target="../media/image173.wmf"/><Relationship Id="rId15" Type="http://schemas.openxmlformats.org/officeDocument/2006/relationships/image" Target="../media/image179.sv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5.wmf"/><Relationship Id="rId1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10.sv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9.svg"/><Relationship Id="rId10" Type="http://schemas.openxmlformats.org/officeDocument/2006/relationships/image" Target="../media/image115.svg"/><Relationship Id="rId4" Type="http://schemas.openxmlformats.org/officeDocument/2006/relationships/image" Target="../media/image8.png"/><Relationship Id="rId9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10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10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33.png"/><Relationship Id="rId9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75382-4A2D-2246-6070-83767EF3C0E1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8795764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8918388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8918388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691379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7036421" y="4614486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7036421" y="500790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7036421" y="54013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7036421" y="579474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for SQL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Provisioning Flow #2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104" y="1390967"/>
            <a:ext cx="369025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105" y="3253250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543" y="1390967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105" y="1480509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141" y="3611959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4941" y="1803434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175" y="4989945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87953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189144" y="274648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PARQUET files and/or CSV files to files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442474" y="293079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6004" y="297906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248030" y="322065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698361" y="334062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360536" y="334062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419812" y="354131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414996" y="354131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C84F-DD42-2E1A-E587-92CB33DB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Resources for Fabric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D121A-7F76-9340-02B9-5E9CD296F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86199"/>
          </a:xfrm>
        </p:spPr>
        <p:txBody>
          <a:bodyPr/>
          <a:lstStyle/>
          <a:p>
            <a:r>
              <a:rPr lang="en-US" dirty="0"/>
              <a:t>We should promote ADLS Gen2 APIs as essential API for Fabric developers</a:t>
            </a:r>
          </a:p>
          <a:p>
            <a:pPr lvl="1"/>
            <a:r>
              <a:rPr lang="en-US" dirty="0"/>
              <a:t>This is the primary API to upload, download and transfer files to/from OneLake storage</a:t>
            </a:r>
          </a:p>
          <a:p>
            <a:pPr lvl="1"/>
            <a:r>
              <a:rPr lang="en-US" dirty="0"/>
              <a:t>Documentation created by API owners do not include specific guidance for OneLake access</a:t>
            </a:r>
          </a:p>
          <a:p>
            <a:pPr lvl="1"/>
            <a:r>
              <a:rPr lang="en-US" dirty="0"/>
              <a:t>Documentation with guidance specific to OneLake is limited</a:t>
            </a:r>
          </a:p>
          <a:p>
            <a:r>
              <a:rPr lang="en-US" dirty="0">
                <a:hlinkClick r:id="rId2"/>
              </a:rPr>
              <a:t>Connecting to Microsoft OneLake</a:t>
            </a:r>
            <a:endParaRPr lang="en-US" dirty="0"/>
          </a:p>
          <a:p>
            <a:pPr lvl="1"/>
            <a:r>
              <a:rPr lang="en-US" dirty="0"/>
              <a:t>Article on accessing OneLake content using ADLS Gen2 APIs</a:t>
            </a:r>
          </a:p>
          <a:p>
            <a:pPr lvl="1"/>
            <a:r>
              <a:rPr lang="en-US" dirty="0"/>
              <a:t>Some API features not compatible with OneLake (permission management , lakehouse creation)</a:t>
            </a:r>
          </a:p>
          <a:p>
            <a:r>
              <a:rPr lang="en-US" dirty="0">
                <a:hlinkClick r:id="rId3"/>
              </a:rPr>
              <a:t>OneLake and Azure Data Lake Storage (ADLS) Gen2 API parity</a:t>
            </a:r>
            <a:endParaRPr lang="en-US" dirty="0"/>
          </a:p>
          <a:p>
            <a:pPr lvl="1"/>
            <a:r>
              <a:rPr lang="en-US" dirty="0"/>
              <a:t>Low-level details for developers calling this API to access OneLake</a:t>
            </a:r>
          </a:p>
          <a:p>
            <a:pPr lvl="1"/>
            <a:endParaRPr lang="en-US" dirty="0"/>
          </a:p>
          <a:p>
            <a:r>
              <a:rPr lang="en-US" dirty="0"/>
              <a:t>There Productivity-boosting SDKs for ADLS Gen2 API SDKs with .NET and Python</a:t>
            </a:r>
          </a:p>
          <a:p>
            <a:pPr lvl="1"/>
            <a:r>
              <a:rPr lang="en-US" dirty="0"/>
              <a:t>Good article: </a:t>
            </a:r>
            <a:r>
              <a:rPr lang="en-US" dirty="0">
                <a:hlinkClick r:id="rId4" action="ppaction://hlinkfile"/>
              </a:rPr>
              <a:t>Use Python to manage files and folders in Microsoft OneLake</a:t>
            </a:r>
            <a:endParaRPr lang="en-US" dirty="0"/>
          </a:p>
          <a:p>
            <a:pPr lvl="1"/>
            <a:r>
              <a:rPr lang="en-US" dirty="0"/>
              <a:t>ADLS GET2 API .NET SDK adds productivity bit has </a:t>
            </a:r>
            <a:r>
              <a:rPr lang="en-US" dirty="0">
                <a:hlinkClick r:id="rId5"/>
              </a:rPr>
              <a:t>docs</a:t>
            </a:r>
            <a:r>
              <a:rPr lang="en-US" dirty="0"/>
              <a:t> without any reference to OneLake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72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AAC7-970C-52A3-012A-D8290C9D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261E-7080-51B9-0FF3-7E3BF8B5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Resources for Fabric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B7D04-0915-6DA5-526B-7EC9B1602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ADLS Gen2 APIs are essential for Fabric developers</a:t>
            </a:r>
          </a:p>
          <a:p>
            <a:pPr lvl="1"/>
            <a:r>
              <a:rPr lang="en-US" dirty="0"/>
              <a:t>This is the primary API to upload, download and transfer files to/from OneLake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Resources for learning programming with ADLS Gen2 APIs</a:t>
            </a:r>
          </a:p>
          <a:p>
            <a:pPr lvl="1"/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ADLS GET2 API .NET SDK</a:t>
            </a:r>
            <a:r>
              <a:rPr lang="en-US" dirty="0"/>
              <a:t> adds valuable productivity layer when using C#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this documentation includes specific guidance using ADLS Gen2 APIs with OneLake</a:t>
            </a:r>
          </a:p>
          <a:p>
            <a:pPr>
              <a:spcBef>
                <a:spcPts val="1200"/>
              </a:spcBef>
            </a:pPr>
            <a:r>
              <a:rPr lang="en-US" dirty="0"/>
              <a:t>Microsoft Documentation for OneLake-specific guidance on ADLS Gen2 APIs is limited</a:t>
            </a:r>
          </a:p>
          <a:p>
            <a:pPr lvl="1"/>
            <a:r>
              <a:rPr lang="en-US" dirty="0"/>
              <a:t>Article on accessing OneLake content using ADLS Gen2 APIs</a:t>
            </a:r>
            <a:br>
              <a:rPr lang="en-US" dirty="0">
                <a:hlinkClick r:id="rId4"/>
              </a:rPr>
            </a:br>
            <a:r>
              <a:rPr lang="en-US" dirty="0">
                <a:hlinkClick r:id="rId4"/>
              </a:rPr>
              <a:t>Connecting to Microsoft OneLake</a:t>
            </a:r>
            <a:endParaRPr lang="en-US" dirty="0"/>
          </a:p>
          <a:p>
            <a:pPr lvl="1"/>
            <a:r>
              <a:rPr lang="en-US" dirty="0"/>
              <a:t>Low-level details for developers calling this API to access OneLake</a:t>
            </a:r>
            <a:br>
              <a:rPr lang="en-US" dirty="0">
                <a:hlinkClick r:id="rId5"/>
              </a:rPr>
            </a:br>
            <a:r>
              <a:rPr lang="en-US" dirty="0" err="1">
                <a:hlinkClick r:id="rId5"/>
              </a:rPr>
              <a:t>OneLake</a:t>
            </a:r>
            <a:r>
              <a:rPr lang="en-US" dirty="0">
                <a:hlinkClick r:id="rId5"/>
              </a:rPr>
              <a:t> and Azure Data Lake Storage (ADLS) Gen2 API parity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83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OneLakeTokenCredentials</a:t>
            </a:r>
            <a:r>
              <a:rPr lang="en-US" dirty="0"/>
              <a:t>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2" y="1213038"/>
            <a:ext cx="11552957" cy="32256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OneLakeFileWriter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AB2B-CE4D-D226-D25A-E0DECDF0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3" y="1207274"/>
            <a:ext cx="10198897" cy="5393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7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Provisioning Flow #3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104" y="1390967"/>
            <a:ext cx="369025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105" y="3253250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543" y="1390967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105" y="1480509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141" y="3611959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4941" y="1803434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175" y="4989945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Shortcuts - CreateShortcut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09414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2881-92DA-444E-53C5-72C23144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Creating OneLake Shortcuts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CA54550-B7E8-DBCE-133F-BA1026244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Let's examine a scenario for a multi-tenant application</a:t>
            </a:r>
          </a:p>
          <a:p>
            <a:pPr lvl="1"/>
            <a:r>
              <a:rPr lang="en-US" dirty="0"/>
              <a:t>Data prep complexity and data sensitivity can be encapsulated in custom staging workspace</a:t>
            </a:r>
          </a:p>
          <a:p>
            <a:pPr lvl="1"/>
            <a:r>
              <a:rPr lang="en-US" dirty="0"/>
              <a:t>ISV can expose delta tables from gold layer to customer tenant workspace using shortcuts</a:t>
            </a:r>
          </a:p>
          <a:p>
            <a:pPr lvl="1"/>
            <a:r>
              <a:rPr lang="en-US" dirty="0"/>
              <a:t>This approach creates greater granularity for isolation and securing data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67022D-6EF3-E446-1B45-2B7D561E3E15}"/>
              </a:ext>
            </a:extLst>
          </p:cNvPr>
          <p:cNvSpPr/>
          <p:nvPr/>
        </p:nvSpPr>
        <p:spPr>
          <a:xfrm>
            <a:off x="535061" y="2981894"/>
            <a:ext cx="7433281" cy="237387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Staging Workspace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3AFAEE-BA6B-ED67-C9B2-89690651C2F0}"/>
              </a:ext>
            </a:extLst>
          </p:cNvPr>
          <p:cNvGrpSpPr/>
          <p:nvPr/>
        </p:nvGrpSpPr>
        <p:grpSpPr>
          <a:xfrm>
            <a:off x="826859" y="3163241"/>
            <a:ext cx="2161690" cy="1824209"/>
            <a:chOff x="933852" y="2803490"/>
            <a:chExt cx="2474364" cy="2029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33FBB4-2D27-763C-3B22-7CB45DBF9843}"/>
                </a:ext>
              </a:extLst>
            </p:cNvPr>
            <p:cNvSpPr/>
            <p:nvPr/>
          </p:nvSpPr>
          <p:spPr bwMode="auto">
            <a:xfrm>
              <a:off x="933852" y="2803490"/>
              <a:ext cx="2474364" cy="202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16DE7B-E346-9B09-3CC2-A8416B846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157"/>
            <a:stretch/>
          </p:blipFill>
          <p:spPr>
            <a:xfrm>
              <a:off x="1129609" y="2883799"/>
              <a:ext cx="1774366" cy="12269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F1105-BF56-7DFE-7952-A87703B5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844"/>
            <a:stretch/>
          </p:blipFill>
          <p:spPr>
            <a:xfrm>
              <a:off x="1618597" y="3298600"/>
              <a:ext cx="1358597" cy="144508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EDC154-F7CA-5F32-C668-673689AE3CD5}"/>
              </a:ext>
            </a:extLst>
          </p:cNvPr>
          <p:cNvGrpSpPr/>
          <p:nvPr/>
        </p:nvGrpSpPr>
        <p:grpSpPr>
          <a:xfrm>
            <a:off x="3353069" y="3145180"/>
            <a:ext cx="2161690" cy="1842271"/>
            <a:chOff x="4028279" y="2783394"/>
            <a:chExt cx="2474364" cy="20498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11CABF-3ED7-61C1-999D-DAE6300359BE}"/>
                </a:ext>
              </a:extLst>
            </p:cNvPr>
            <p:cNvSpPr/>
            <p:nvPr/>
          </p:nvSpPr>
          <p:spPr bwMode="auto">
            <a:xfrm>
              <a:off x="4028279" y="2783394"/>
              <a:ext cx="2474364" cy="2049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E2AF92-6E8C-2514-ED57-498A00018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5604"/>
            <a:stretch/>
          </p:blipFill>
          <p:spPr>
            <a:xfrm>
              <a:off x="4203229" y="2803490"/>
              <a:ext cx="1695154" cy="12574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27980D-3A85-682B-EB35-6D9F1F45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8378" y="3106284"/>
              <a:ext cx="1889924" cy="15165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D86489-131C-31EC-897B-D80C2DB8C243}"/>
              </a:ext>
            </a:extLst>
          </p:cNvPr>
          <p:cNvGrpSpPr/>
          <p:nvPr/>
        </p:nvGrpSpPr>
        <p:grpSpPr>
          <a:xfrm>
            <a:off x="5773473" y="3131634"/>
            <a:ext cx="1936154" cy="1869361"/>
            <a:chOff x="7410115" y="2753250"/>
            <a:chExt cx="2216206" cy="20800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03C13D-194C-E050-55E7-2A8F31A315CB}"/>
                </a:ext>
              </a:extLst>
            </p:cNvPr>
            <p:cNvSpPr/>
            <p:nvPr/>
          </p:nvSpPr>
          <p:spPr bwMode="auto">
            <a:xfrm>
              <a:off x="7410115" y="2753250"/>
              <a:ext cx="2216206" cy="208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C9AEB1-4EC4-F483-A54F-AD653349F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586" r="34910"/>
            <a:stretch/>
          </p:blipFill>
          <p:spPr>
            <a:xfrm>
              <a:off x="7483334" y="2823511"/>
              <a:ext cx="1741053" cy="12579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396E35-AA94-9F9C-65AE-6FA3D34E5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3334" y="3146476"/>
              <a:ext cx="1447925" cy="150127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59FA2B-21CB-4CF0-3424-9EEAD7B508D0}"/>
              </a:ext>
            </a:extLst>
          </p:cNvPr>
          <p:cNvGrpSpPr/>
          <p:nvPr/>
        </p:nvGrpSpPr>
        <p:grpSpPr>
          <a:xfrm>
            <a:off x="7117918" y="2981894"/>
            <a:ext cx="5135469" cy="2373878"/>
            <a:chOff x="7117918" y="2981894"/>
            <a:chExt cx="5135469" cy="237387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32BC81E-4268-9DA2-B375-78A5C0403F4E}"/>
                </a:ext>
              </a:extLst>
            </p:cNvPr>
            <p:cNvGrpSpPr/>
            <p:nvPr/>
          </p:nvGrpSpPr>
          <p:grpSpPr>
            <a:xfrm>
              <a:off x="8197149" y="2981894"/>
              <a:ext cx="4056238" cy="2373878"/>
              <a:chOff x="8197149" y="2981894"/>
              <a:chExt cx="4056238" cy="237387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EB207E-7776-025D-08E9-73A75C8A25F0}"/>
                  </a:ext>
                </a:extLst>
              </p:cNvPr>
              <p:cNvSpPr/>
              <p:nvPr/>
            </p:nvSpPr>
            <p:spPr>
              <a:xfrm>
                <a:off x="8197149" y="2981894"/>
                <a:ext cx="4056238" cy="237387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3152" bIns="91440" rtlCol="0" anchor="b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Customer Tenant Workspace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2DE5AAE-DE53-D352-CEDA-B89FC3DF8FDD}"/>
                  </a:ext>
                </a:extLst>
              </p:cNvPr>
              <p:cNvGrpSpPr/>
              <p:nvPr/>
            </p:nvGrpSpPr>
            <p:grpSpPr>
              <a:xfrm>
                <a:off x="8335363" y="3111905"/>
                <a:ext cx="1889905" cy="1889090"/>
                <a:chOff x="8335363" y="3111905"/>
                <a:chExt cx="1889905" cy="188909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9518A16-2C82-16C7-0D3E-960C80F2CB1D}"/>
                    </a:ext>
                  </a:extLst>
                </p:cNvPr>
                <p:cNvSpPr/>
                <p:nvPr/>
              </p:nvSpPr>
              <p:spPr bwMode="auto">
                <a:xfrm>
                  <a:off x="8335363" y="3111905"/>
                  <a:ext cx="1889905" cy="1889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02D5078-E322-16A3-5A1E-B98C20981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47966" r="31149"/>
                <a:stretch/>
              </p:blipFill>
              <p:spPr>
                <a:xfrm>
                  <a:off x="8453942" y="3202339"/>
                  <a:ext cx="1684845" cy="12591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34F3C2D6-E7B1-31CB-E9C7-3F713298F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8658" y="3518729"/>
                  <a:ext cx="1199645" cy="1279566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71C6B7C-29AA-9876-8B77-ACE6CB2EA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3791" r="30388" b="52227"/>
              <a:stretch/>
            </p:blipFill>
            <p:spPr>
              <a:xfrm>
                <a:off x="10423019" y="3131634"/>
                <a:ext cx="1332242" cy="6430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281286A-CD38-ED4C-1331-BE19DDDD32E4}"/>
                </a:ext>
              </a:extLst>
            </p:cNvPr>
            <p:cNvSpPr/>
            <p:nvPr/>
          </p:nvSpPr>
          <p:spPr bwMode="auto">
            <a:xfrm>
              <a:off x="7117918" y="3453181"/>
              <a:ext cx="1264957" cy="336562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621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One Service Principal per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</p:spPr>
        <p:txBody>
          <a:bodyPr/>
          <a:lstStyle/>
          <a:p>
            <a:pPr lvl="1"/>
            <a:r>
              <a:rPr lang="en-US"/>
              <a:t>Best strategy to scale upwards over 1000 workspaces</a:t>
            </a:r>
          </a:p>
          <a:p>
            <a:pPr lvl="2"/>
            <a:r>
              <a:rPr lang="en-US"/>
              <a:t>Best Performance because service principal is only member of a single workspace</a:t>
            </a:r>
          </a:p>
          <a:p>
            <a:pPr lvl="2"/>
            <a:r>
              <a:rPr lang="en-US"/>
              <a:t>No service principal owns datasource credentials for more than one customer tenant</a:t>
            </a:r>
          </a:p>
          <a:p>
            <a:pPr lvl="1"/>
            <a:r>
              <a:rPr lang="en-US"/>
              <a:t>Requires ongoing need to create new Azure AD applications for new tenants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BFEBD6-E1F8-4058-A1DE-EE8BDD25B0C1}"/>
              </a:ext>
            </a:extLst>
          </p:cNvPr>
          <p:cNvSpPr/>
          <p:nvPr/>
        </p:nvSpPr>
        <p:spPr bwMode="auto">
          <a:xfrm>
            <a:off x="1160040" y="2852990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CD9F-D00B-41B8-A8CC-8862CA847E21}"/>
              </a:ext>
            </a:extLst>
          </p:cNvPr>
          <p:cNvSpPr/>
          <p:nvPr/>
        </p:nvSpPr>
        <p:spPr bwMode="auto">
          <a:xfrm>
            <a:off x="3751758" y="3511237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38DA6-0AC6-4545-A021-18F89F63FB55}"/>
              </a:ext>
            </a:extLst>
          </p:cNvPr>
          <p:cNvSpPr/>
          <p:nvPr/>
        </p:nvSpPr>
        <p:spPr bwMode="auto">
          <a:xfrm>
            <a:off x="6364930" y="3058190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C0401-180A-4579-B8FE-FD5EA4AC019F}"/>
              </a:ext>
            </a:extLst>
          </p:cNvPr>
          <p:cNvGrpSpPr/>
          <p:nvPr/>
        </p:nvGrpSpPr>
        <p:grpSpPr>
          <a:xfrm>
            <a:off x="1529840" y="343742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C4ACC-56CC-40FF-9C39-8E89CE3A5D81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BD1885F-998B-4923-95D3-84C673138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32FD5-1792-4944-9C21-EB95EDDD4A7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982705" y="3852587"/>
            <a:ext cx="1763963" cy="30119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9A1C3-5D83-4C39-9DC0-B7996B6B6DBD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979023" y="4593144"/>
            <a:ext cx="1766400" cy="16262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1D0E-E84E-4FA8-8AA9-DA119C416F9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982705" y="5333702"/>
            <a:ext cx="1762718" cy="65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72520-4F79-472D-901C-73E05492726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82705" y="5999435"/>
            <a:ext cx="1776971" cy="7482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BF6B6-9969-471A-B98E-472231F7FFD6}"/>
              </a:ext>
            </a:extLst>
          </p:cNvPr>
          <p:cNvCxnSpPr>
            <a:cxnSpLocks/>
          </p:cNvCxnSpPr>
          <p:nvPr/>
        </p:nvCxnSpPr>
        <p:spPr>
          <a:xfrm flipH="1" flipV="1">
            <a:off x="2765366" y="3744767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F29E3-FE5A-4D9F-8CB9-2416A509E4C7}"/>
              </a:ext>
            </a:extLst>
          </p:cNvPr>
          <p:cNvCxnSpPr>
            <a:cxnSpLocks/>
          </p:cNvCxnSpPr>
          <p:nvPr/>
        </p:nvCxnSpPr>
        <p:spPr>
          <a:xfrm flipH="1" flipV="1">
            <a:off x="2754485" y="4495877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BAB4E0-F25E-4965-A7D1-9AA3B082408B}"/>
              </a:ext>
            </a:extLst>
          </p:cNvPr>
          <p:cNvCxnSpPr>
            <a:cxnSpLocks/>
          </p:cNvCxnSpPr>
          <p:nvPr/>
        </p:nvCxnSpPr>
        <p:spPr>
          <a:xfrm flipH="1">
            <a:off x="2754483" y="4997783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96F6CB-102C-4A83-90DC-2019E25972B0}"/>
              </a:ext>
            </a:extLst>
          </p:cNvPr>
          <p:cNvCxnSpPr>
            <a:cxnSpLocks/>
          </p:cNvCxnSpPr>
          <p:nvPr/>
        </p:nvCxnSpPr>
        <p:spPr>
          <a:xfrm flipH="1">
            <a:off x="2743590" y="5547819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72CF2-FCF6-427C-8801-CC8737B03ECD}"/>
              </a:ext>
            </a:extLst>
          </p:cNvPr>
          <p:cNvGrpSpPr/>
          <p:nvPr/>
        </p:nvGrpSpPr>
        <p:grpSpPr>
          <a:xfrm>
            <a:off x="6745423" y="3545244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5F2FF3-1256-48C4-8322-A8F760A938A8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18FF0F-17EA-44E1-A906-840241C67C39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AB4BEE-B680-4DC3-A93D-E7DC1B313747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D4280BDB-928A-4282-A735-E18AEF9D4A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D4280BDB-928A-4282-A735-E18AEF9D4AF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7E9B08F0-9803-471A-BF5B-8642E9EA4E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7E9B08F0-9803-471A-BF5B-8642E9EA4E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B22E5934-E65A-4312-9C05-304EC14419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B22E5934-E65A-4312-9C05-304EC14419D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7F3C2A35-218D-481A-BB58-CD9D702EF8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7F3C2A35-218D-481A-BB58-CD9D702EF8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C96772FF-7816-48FF-85AE-2C374DA9401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C96772FF-7816-48FF-85AE-2C374DA940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5F1E6A-FF0C-46DF-9E18-056F05E9F569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BE1311-96ED-433C-B1C4-1D60724C23F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0DEF57-37CD-4A7B-B116-BC22F8D0179F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63EE1668-B84F-4C7C-AFDE-399D9DA65A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63EE1668-B84F-4C7C-AFDE-399D9DA65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483DAF1A-7159-4604-B086-CB2160AE6D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483DAF1A-7159-4604-B086-CB2160AE6D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2B40EC23-C4BB-4668-83D3-FF79CD08AA2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2B40EC23-C4BB-4668-83D3-FF79CD08AA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AEF7197D-06E1-4CC5-AEB4-94DBC5446B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AEF7197D-06E1-4CC5-AEB4-94DBC5446BA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786AC163-F89B-4B9D-8B19-C1DA4FFCD7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786AC163-F89B-4B9D-8B19-C1DA4FFCD7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7CFFDE-C60D-405E-9577-DF7956B2BF35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50D874-64F5-4F38-A07C-7247557E8D1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52EC91-8613-49E3-B2FE-8BF98D4A7321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74C25340-77E7-4B3E-BBDF-53936BCDC1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74C25340-77E7-4B3E-BBDF-53936BCDC1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5C2D7AA3-E25B-4BF0-970F-3407E2456FF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5C2D7AA3-E25B-4BF0-970F-3407E2456F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12D9EC61-0E64-4388-9435-A09E8EC332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12D9EC61-0E64-4388-9435-A09E8EC33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455BFA66-3368-400E-ACD4-6D7D23986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455BFA66-3368-400E-ACD4-6D7D239867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0E9CFEEF-B46B-4FCA-B530-D8E5EE9B8A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0E9CFEEF-B46B-4FCA-B530-D8E5EE9B8A5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B6E7A4-84CA-4869-9F33-2F56A4F45FF1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BD52E5-23D3-44C5-BFBD-61615395750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9AB189-0FE0-40A8-85BB-BCD4E23611CA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F398BE63-D070-4699-AB48-0D770430E8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F398BE63-D070-4699-AB48-0D770430E8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B748BFB7-DAC7-436D-A502-797BC0372A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B748BFB7-DAC7-436D-A502-797BC0372A7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115A424-481D-47F3-BE3D-06A89FC278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115A424-481D-47F3-BE3D-06A89FC2786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D087FCB3-DC8D-4C05-9C32-1C655F48DA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D087FCB3-DC8D-4C05-9C32-1C655F48DA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2EC6060C-87EB-4F84-9A9F-6FD9F4DF42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2EC6060C-87EB-4F84-9A9F-6FD9F4DF42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0F27A1-65BC-41AA-A17E-44819DCFCEF2}"/>
              </a:ext>
            </a:extLst>
          </p:cNvPr>
          <p:cNvGrpSpPr/>
          <p:nvPr/>
        </p:nvGrpSpPr>
        <p:grpSpPr>
          <a:xfrm>
            <a:off x="1518959" y="418853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DF2300-4704-4D50-B65D-A573D9A2D47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C341374F-72F3-40B7-9839-FDE521343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500AF-CCCB-4C80-958F-ED0CEFC20E9C}"/>
              </a:ext>
            </a:extLst>
          </p:cNvPr>
          <p:cNvGrpSpPr/>
          <p:nvPr/>
        </p:nvGrpSpPr>
        <p:grpSpPr>
          <a:xfrm>
            <a:off x="1518957" y="4950539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AEE63-0E35-4CD0-8E85-02896D599B94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B8BEAB8A-346B-423C-B623-824964FC0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3AD5F0-794A-4E64-BFC1-7C093CF7BE67}"/>
              </a:ext>
            </a:extLst>
          </p:cNvPr>
          <p:cNvGrpSpPr/>
          <p:nvPr/>
        </p:nvGrpSpPr>
        <p:grpSpPr>
          <a:xfrm>
            <a:off x="1508064" y="5712544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C8EAEA-0936-4E8C-B8C4-1925EB02159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B4C8DF07-4C30-430A-91C7-75782BEF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4E6348-AE16-4254-9364-7317C56DE473}"/>
              </a:ext>
            </a:extLst>
          </p:cNvPr>
          <p:cNvGrpSpPr/>
          <p:nvPr/>
        </p:nvGrpSpPr>
        <p:grpSpPr>
          <a:xfrm>
            <a:off x="4430338" y="3852585"/>
            <a:ext cx="552365" cy="2428199"/>
            <a:chOff x="4081099" y="3998413"/>
            <a:chExt cx="566902" cy="2492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F5A0D-E79B-4837-B49C-466958938FD7}"/>
                </a:ext>
              </a:extLst>
            </p:cNvPr>
            <p:cNvGrpSpPr/>
            <p:nvPr/>
          </p:nvGrpSpPr>
          <p:grpSpPr>
            <a:xfrm>
              <a:off x="4081099" y="3998413"/>
              <a:ext cx="560107" cy="577516"/>
              <a:chOff x="6262373" y="2435914"/>
              <a:chExt cx="848695" cy="91180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806C44-507D-4FEA-8003-286F159E38B7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2AB89B52-D409-4BDA-87B3-DF401BC2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48F58E-4332-4E33-BC33-ABD8901943D6}"/>
                </a:ext>
              </a:extLst>
            </p:cNvPr>
            <p:cNvGrpSpPr/>
            <p:nvPr/>
          </p:nvGrpSpPr>
          <p:grpSpPr>
            <a:xfrm>
              <a:off x="4084115" y="4636610"/>
              <a:ext cx="560107" cy="577516"/>
              <a:chOff x="6262373" y="2435914"/>
              <a:chExt cx="848695" cy="91180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3B0009-9526-47A8-B0BB-025EE903B30D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978FEB54-1AAC-40E0-9B21-8A1878280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FEBAA2-15A2-45F0-9867-8DDD5020E2F5}"/>
                </a:ext>
              </a:extLst>
            </p:cNvPr>
            <p:cNvGrpSpPr/>
            <p:nvPr/>
          </p:nvGrpSpPr>
          <p:grpSpPr>
            <a:xfrm>
              <a:off x="4084878" y="5274807"/>
              <a:ext cx="560107" cy="577516"/>
              <a:chOff x="6262373" y="2435914"/>
              <a:chExt cx="848695" cy="91180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13F998C-3BA0-4DBC-B6D2-BDC09C7647DB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3" name="Graphic 72" descr="User with solid fill">
                <a:extLst>
                  <a:ext uri="{FF2B5EF4-FFF2-40B4-BE49-F238E27FC236}">
                    <a16:creationId xmlns:a16="http://schemas.microsoft.com/office/drawing/2014/main" id="{5191DD3C-446E-4833-A26C-BC2AC48E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8765D2-00A3-4E39-8F21-F9A015E0655A}"/>
                </a:ext>
              </a:extLst>
            </p:cNvPr>
            <p:cNvGrpSpPr/>
            <p:nvPr/>
          </p:nvGrpSpPr>
          <p:grpSpPr>
            <a:xfrm>
              <a:off x="4087894" y="5913004"/>
              <a:ext cx="560107" cy="577516"/>
              <a:chOff x="6262373" y="2435914"/>
              <a:chExt cx="848695" cy="91180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174C75-ECDF-4EA5-8638-BB91F7ECE946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6" name="Graphic 75" descr="User with solid fill">
                <a:extLst>
                  <a:ext uri="{FF2B5EF4-FFF2-40B4-BE49-F238E27FC236}">
                    <a16:creationId xmlns:a16="http://schemas.microsoft.com/office/drawing/2014/main" id="{6B917B95-0454-4CA9-B52D-501CAA09F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1306963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3AE5C4-ED95-84D6-7BDC-8844A5891727}"/>
              </a:ext>
            </a:extLst>
          </p:cNvPr>
          <p:cNvSpPr/>
          <p:nvPr/>
        </p:nvSpPr>
        <p:spPr bwMode="auto">
          <a:xfrm>
            <a:off x="1021508" y="2901045"/>
            <a:ext cx="9587398" cy="26385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108BC-3A60-5EE0-23CC-50965202DEA2}"/>
              </a:ext>
            </a:extLst>
          </p:cNvPr>
          <p:cNvSpPr/>
          <p:nvPr/>
        </p:nvSpPr>
        <p:spPr bwMode="auto">
          <a:xfrm>
            <a:off x="1138557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3B29-C137-AFA1-A62B-0EF6B3070DFE}"/>
              </a:ext>
            </a:extLst>
          </p:cNvPr>
          <p:cNvSpPr/>
          <p:nvPr/>
        </p:nvSpPr>
        <p:spPr bwMode="auto">
          <a:xfrm>
            <a:off x="1261180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8C287-44D6-6BF2-F836-12F0642C564B}"/>
              </a:ext>
            </a:extLst>
          </p:cNvPr>
          <p:cNvSpPr/>
          <p:nvPr/>
        </p:nvSpPr>
        <p:spPr bwMode="auto">
          <a:xfrm>
            <a:off x="1261180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3812F-76E9-7EBE-319D-5DDF3C041068}"/>
              </a:ext>
            </a:extLst>
          </p:cNvPr>
          <p:cNvSpPr/>
          <p:nvPr/>
        </p:nvSpPr>
        <p:spPr bwMode="auto">
          <a:xfrm>
            <a:off x="1261180" y="4223273"/>
            <a:ext cx="1524351" cy="275791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AC26-57AA-9E25-E88D-C8BE3D5B2402}"/>
              </a:ext>
            </a:extLst>
          </p:cNvPr>
          <p:cNvSpPr/>
          <p:nvPr/>
        </p:nvSpPr>
        <p:spPr bwMode="auto">
          <a:xfrm>
            <a:off x="3039568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9586F-1A5D-96A9-CA25-3E4C23B85655}"/>
              </a:ext>
            </a:extLst>
          </p:cNvPr>
          <p:cNvSpPr/>
          <p:nvPr/>
        </p:nvSpPr>
        <p:spPr bwMode="auto">
          <a:xfrm>
            <a:off x="3162191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83A41-A15C-DF5F-CE7A-8360140B2099}"/>
              </a:ext>
            </a:extLst>
          </p:cNvPr>
          <p:cNvSpPr/>
          <p:nvPr/>
        </p:nvSpPr>
        <p:spPr bwMode="auto">
          <a:xfrm>
            <a:off x="3162191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02780-EC9D-8EF5-34EF-B02944C0DF60}"/>
              </a:ext>
            </a:extLst>
          </p:cNvPr>
          <p:cNvSpPr/>
          <p:nvPr/>
        </p:nvSpPr>
        <p:spPr bwMode="auto">
          <a:xfrm>
            <a:off x="3162191" y="4223273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42B53-FBF4-258D-9BEB-92CA563260F3}"/>
              </a:ext>
            </a:extLst>
          </p:cNvPr>
          <p:cNvSpPr/>
          <p:nvPr/>
        </p:nvSpPr>
        <p:spPr bwMode="auto">
          <a:xfrm>
            <a:off x="3178834" y="50597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C6543-1C1D-21E2-7E8E-8AF404FE7CB5}"/>
              </a:ext>
            </a:extLst>
          </p:cNvPr>
          <p:cNvSpPr/>
          <p:nvPr/>
        </p:nvSpPr>
        <p:spPr bwMode="auto">
          <a:xfrm>
            <a:off x="8726938" y="3187286"/>
            <a:ext cx="1778387" cy="2242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87AA9-B2AA-D745-4B66-108BAEA70250}"/>
              </a:ext>
            </a:extLst>
          </p:cNvPr>
          <p:cNvSpPr/>
          <p:nvPr/>
        </p:nvSpPr>
        <p:spPr bwMode="auto">
          <a:xfrm>
            <a:off x="8849562" y="3436437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5B3A7-6C6C-BEA8-A3B5-BDDBB591AE3C}"/>
              </a:ext>
            </a:extLst>
          </p:cNvPr>
          <p:cNvSpPr/>
          <p:nvPr/>
        </p:nvSpPr>
        <p:spPr bwMode="auto">
          <a:xfrm>
            <a:off x="8849562" y="3829856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D6E05-E200-5BB4-C1F6-304B4BF7C198}"/>
              </a:ext>
            </a:extLst>
          </p:cNvPr>
          <p:cNvSpPr/>
          <p:nvPr/>
        </p:nvSpPr>
        <p:spPr bwMode="auto">
          <a:xfrm>
            <a:off x="4947928" y="3193442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9B612-1731-DF16-8BBA-E70DCF02DD62}"/>
              </a:ext>
            </a:extLst>
          </p:cNvPr>
          <p:cNvSpPr/>
          <p:nvPr/>
        </p:nvSpPr>
        <p:spPr bwMode="auto">
          <a:xfrm>
            <a:off x="5070552" y="3442592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AA83-BE82-8887-19A6-FFF2C71DC050}"/>
              </a:ext>
            </a:extLst>
          </p:cNvPr>
          <p:cNvSpPr/>
          <p:nvPr/>
        </p:nvSpPr>
        <p:spPr bwMode="auto">
          <a:xfrm>
            <a:off x="5070552" y="4256489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832100-D134-865E-2B64-0FD80D4260E0}"/>
              </a:ext>
            </a:extLst>
          </p:cNvPr>
          <p:cNvSpPr/>
          <p:nvPr/>
        </p:nvSpPr>
        <p:spPr bwMode="auto">
          <a:xfrm>
            <a:off x="6844971" y="3187286"/>
            <a:ext cx="1778387" cy="22491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8DC94C-0F19-378C-5571-E1679C30107E}"/>
              </a:ext>
            </a:extLst>
          </p:cNvPr>
          <p:cNvSpPr/>
          <p:nvPr/>
        </p:nvSpPr>
        <p:spPr bwMode="auto">
          <a:xfrm>
            <a:off x="6967595" y="3436437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155E2F-9D48-07EA-A3EB-44A33288B9E5}"/>
              </a:ext>
            </a:extLst>
          </p:cNvPr>
          <p:cNvSpPr/>
          <p:nvPr/>
        </p:nvSpPr>
        <p:spPr bwMode="auto">
          <a:xfrm>
            <a:off x="6967595" y="382985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F78AAF-FFDA-0D02-353C-AFFC12E5623E}"/>
              </a:ext>
            </a:extLst>
          </p:cNvPr>
          <p:cNvSpPr/>
          <p:nvPr/>
        </p:nvSpPr>
        <p:spPr bwMode="auto">
          <a:xfrm>
            <a:off x="6967595" y="42232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1B788-529D-5AD3-D786-E9DDBFA6611D}"/>
              </a:ext>
            </a:extLst>
          </p:cNvPr>
          <p:cNvSpPr/>
          <p:nvPr/>
        </p:nvSpPr>
        <p:spPr bwMode="auto">
          <a:xfrm>
            <a:off x="6967595" y="4616691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1E58B-485F-4BEC-698E-F4E77E7DC475}"/>
              </a:ext>
            </a:extLst>
          </p:cNvPr>
          <p:cNvSpPr/>
          <p:nvPr/>
        </p:nvSpPr>
        <p:spPr bwMode="auto">
          <a:xfrm>
            <a:off x="5070552" y="384287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4766D-2A3E-E397-61C2-527AB0D8E945}"/>
              </a:ext>
            </a:extLst>
          </p:cNvPr>
          <p:cNvSpPr/>
          <p:nvPr/>
        </p:nvSpPr>
        <p:spPr bwMode="auto">
          <a:xfrm>
            <a:off x="3174527" y="4632619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Azure Dev Ops REST API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models and reports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715875" cy="475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60" y="1096489"/>
            <a:ext cx="4595502" cy="2537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637660" cy="443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92" y="1096489"/>
            <a:ext cx="4345007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all Fabric workloads like machine learning and business intelligence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</a:t>
            </a:r>
          </a:p>
          <a:p>
            <a:pPr lvl="1"/>
            <a:r>
              <a:rPr lang="en-US" dirty="0"/>
              <a:t>Running a dataflow which imports data and saves it to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data from CSV files and saving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Run Notebook as On-demand Job using Job Scheduler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85706"/>
          </a:xfrm>
        </p:spPr>
        <p:txBody>
          <a:bodyPr/>
          <a:lstStyle/>
          <a:p>
            <a:r>
              <a:rPr lang="en-US" dirty="0"/>
              <a:t>When creating item definition with for notebook set item definition format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flow in demo first creates a notebook and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dirty="0"/>
              <a:t>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the Data Warehouse Schema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15009</TotalTime>
  <Words>7051</Words>
  <Application>Microsoft Office PowerPoint</Application>
  <PresentationFormat>Custom</PresentationFormat>
  <Paragraphs>1152</Paragraphs>
  <Slides>130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Bitmap Image</vt:lpstr>
      <vt:lpstr>PowerPoint Presentation</vt:lpstr>
      <vt:lpstr>PowerPoint Presentation</vt:lpstr>
      <vt:lpstr>Downloads and Materials for This Workshop</vt:lpstr>
      <vt:lpstr>Agenda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Warehouse Provisioning Flow #2</vt:lpstr>
      <vt:lpstr>ISV Flow using ADLS GEN2 APIs and Load Table API</vt:lpstr>
      <vt:lpstr>ADLS Gen2 API Resources for Fabric Developers</vt:lpstr>
      <vt:lpstr>ADLS Gen2 API Resources for Fabric Developers</vt:lpstr>
      <vt:lpstr>Review of OneLakeTokenCredentials Class</vt:lpstr>
      <vt:lpstr>Review of OneLakeFileWriter Class</vt:lpstr>
      <vt:lpstr>Uploading Data Files and Loading as Delta Tables</vt:lpstr>
      <vt:lpstr>Agenda</vt:lpstr>
      <vt:lpstr>Warehouse Provisioning Flow #3</vt:lpstr>
      <vt:lpstr>Example of Creating OneLake Shortcuts</vt:lpstr>
      <vt:lpstr>Agenda</vt:lpstr>
      <vt:lpstr>One Service Principal per Customer Tenant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66</cp:revision>
  <cp:lastPrinted>2019-05-02T20:11:39Z</cp:lastPrinted>
  <dcterms:created xsi:type="dcterms:W3CDTF">2018-09-21T01:16:59Z</dcterms:created>
  <dcterms:modified xsi:type="dcterms:W3CDTF">2024-03-22T13:51:25Z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